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553a7cc80_0_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93" name="Google Shape;93;g38553a7cc80_0_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47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553a7cc80_0_1500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553a7cc80_0_1500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5678b97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5678b97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553a7cc80_0_34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553a7cc80_0_34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553a7cc80_0_11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106" name="Google Shape;106;g38553a7cc80_0_11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47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553a7cc80_0_3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553a7cc80_0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553a7cc80_0_22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553a7cc80_0_22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5678b9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5678b9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553a7cc80_0_149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553a7cc80_0_149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553a7cc80_0_1496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553a7cc80_0_1496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5678b97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5678b97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754"/>
            <a:ext cx="9143357" cy="51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2316356" y="3351072"/>
            <a:ext cx="4866074" cy="2427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2316356" y="2875500"/>
            <a:ext cx="4866074" cy="476869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2337113" y="2911320"/>
            <a:ext cx="4843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2145923" y="2386084"/>
            <a:ext cx="5198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2316356" y="3491428"/>
            <a:ext cx="48645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545" y="3858976"/>
            <a:ext cx="2829221" cy="93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4609" y="4676568"/>
            <a:ext cx="1921251" cy="37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376907"/>
            <a:ext cx="2250000" cy="531300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txBody>
          <a:bodyPr anchorCtr="0" anchor="ctr" bIns="20775" lIns="41575" spcFirstLastPara="1" rIns="41575" wrap="square" tIns="20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273513" y="376907"/>
            <a:ext cx="69341" cy="529133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261092" y="572326"/>
            <a:ext cx="1975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1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261381" y="1324141"/>
            <a:ext cx="1975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sp>
        <p:nvSpPr>
          <p:cNvPr id="74" name="Google Shape;74;p14"/>
          <p:cNvSpPr/>
          <p:nvPr/>
        </p:nvSpPr>
        <p:spPr>
          <a:xfrm>
            <a:off x="7713335" y="4741882"/>
            <a:ext cx="736470" cy="238941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500487" y="4761961"/>
            <a:ext cx="176822" cy="219583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14"/>
          <p:cNvGrpSpPr/>
          <p:nvPr/>
        </p:nvGrpSpPr>
        <p:grpSpPr>
          <a:xfrm>
            <a:off x="8700930" y="4709624"/>
            <a:ext cx="202706" cy="272043"/>
            <a:chOff x="18406074" y="10234089"/>
            <a:chExt cx="445703" cy="598160"/>
          </a:xfrm>
        </p:grpSpPr>
        <p:sp>
          <p:nvSpPr>
            <p:cNvPr id="77" name="Google Shape;77;p14"/>
            <p:cNvSpPr/>
            <p:nvPr/>
          </p:nvSpPr>
          <p:spPr>
            <a:xfrm>
              <a:off x="18406074" y="10341395"/>
              <a:ext cx="376555" cy="490854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" name="Google Shape;78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6264" y="4708013"/>
            <a:ext cx="1921251" cy="37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336883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7713335" y="4741882"/>
            <a:ext cx="736470" cy="238941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500487" y="4761961"/>
            <a:ext cx="176822" cy="219583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8700930" y="4709624"/>
            <a:ext cx="202706" cy="272043"/>
            <a:chOff x="18406074" y="10234089"/>
            <a:chExt cx="445703" cy="598160"/>
          </a:xfrm>
        </p:grpSpPr>
        <p:sp>
          <p:nvSpPr>
            <p:cNvPr id="85" name="Google Shape;85;p15"/>
            <p:cNvSpPr/>
            <p:nvPr/>
          </p:nvSpPr>
          <p:spPr>
            <a:xfrm>
              <a:off x="18406074" y="10341395"/>
              <a:ext cx="376555" cy="490854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6264" y="4708013"/>
            <a:ext cx="1921251" cy="37908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type="title"/>
          </p:nvPr>
        </p:nvSpPr>
        <p:spPr>
          <a:xfrm>
            <a:off x="601284" y="3745736"/>
            <a:ext cx="2751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  <p:cxnSp>
        <p:nvCxnSpPr>
          <p:cNvPr id="89" name="Google Shape;89;p15"/>
          <p:cNvCxnSpPr/>
          <p:nvPr/>
        </p:nvCxnSpPr>
        <p:spPr>
          <a:xfrm>
            <a:off x="3566911" y="3576769"/>
            <a:ext cx="0" cy="1226400"/>
          </a:xfrm>
          <a:prstGeom prst="straightConnector1">
            <a:avLst/>
          </a:prstGeom>
          <a:noFill/>
          <a:ln cap="flat" cmpd="sng" w="346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81601" y="3715924"/>
            <a:ext cx="50913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9.xml"/><Relationship Id="rId12" Type="http://schemas.openxmlformats.org/officeDocument/2006/relationships/hyperlink" Target="https://biblus.us.es/bibing/proyectos/abreproy/5029/fichero/Proyecto+Fin+de+Carrera%252F11.Agradecimientos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8.xml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337113" y="2953728"/>
            <a:ext cx="484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s"/>
              <a:t>Observatorio Ambiental Digital</a:t>
            </a:r>
            <a:endParaRPr/>
          </a:p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1910525" y="2274970"/>
            <a:ext cx="56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s" sz="3000"/>
              <a:t>Capstone</a:t>
            </a:r>
            <a:endParaRPr sz="3000"/>
          </a:p>
        </p:txBody>
      </p:sp>
      <p:sp>
        <p:nvSpPr>
          <p:cNvPr id="97" name="Google Shape;97;p16"/>
          <p:cNvSpPr txBox="1"/>
          <p:nvPr/>
        </p:nvSpPr>
        <p:spPr>
          <a:xfrm>
            <a:off x="131026" y="3587775"/>
            <a:ext cx="23433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r>
              <a:rPr lang="e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Camilo Romero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Tomás Saavedra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PTY4614</a:t>
            </a: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-00</a:t>
            </a:r>
            <a:r>
              <a:rPr lang="es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Profesor: Italo Andrés Bonet Garrido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Reflexión Grupal</a:t>
            </a:r>
            <a:endParaRPr u="sng"/>
          </a:p>
        </p:txBody>
      </p:sp>
      <p:sp>
        <p:nvSpPr>
          <p:cNvPr id="160" name="Google Shape;160;p25"/>
          <p:cNvSpPr txBox="1"/>
          <p:nvPr/>
        </p:nvSpPr>
        <p:spPr>
          <a:xfrm>
            <a:off x="311725" y="2025875"/>
            <a:ext cx="53040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Visión compartida:</a:t>
            </a:r>
            <a:r>
              <a:rPr lang="es" sz="1200"/>
              <a:t> Más allá de un requisito académico, logramos construir una propuesta con impacto real, que puede ser útil para el INE y para la sociedad. Esa motivación colectiva nos mantuvo alineados.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Rol social del proyecto:</a:t>
            </a:r>
            <a:r>
              <a:rPr lang="es" sz="1200"/>
              <a:t> Entendimos que nuestro trabajo no solo tiene un fin técnico, sino también un </a:t>
            </a:r>
            <a:r>
              <a:rPr b="1" lang="es" sz="1200"/>
              <a:t>rol ciudadano y ambiental</a:t>
            </a:r>
            <a:r>
              <a:rPr lang="es" sz="1200"/>
              <a:t>: mejorar la transparencia de la información y empoderar a las personas con datos que afectan directamente su calidad de vida.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4294967295" type="title"/>
          </p:nvPr>
        </p:nvSpPr>
        <p:spPr>
          <a:xfrm>
            <a:off x="1721450" y="20035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¡Muchas gracias por su atención!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5776"/>
            </a:gs>
            <a:gs pos="100000">
              <a:srgbClr val="1A1D24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/>
        </p:nvSpPr>
        <p:spPr>
          <a:xfrm>
            <a:off x="261125" y="1185400"/>
            <a:ext cx="77505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3"/>
              </a:rPr>
              <a:t>3.- Contexto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4"/>
              </a:rPr>
              <a:t>4.- Cliente Objetivo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5"/>
              </a:rPr>
              <a:t>5.- </a:t>
            </a:r>
            <a:r>
              <a:rPr lang="es" sz="1600" u="sng">
                <a:solidFill>
                  <a:schemeClr val="hlink"/>
                </a:solidFill>
                <a:hlinkClick action="ppaction://hlinksldjump" r:id="rId6"/>
              </a:rPr>
              <a:t>Propuesta de valor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7"/>
              </a:rPr>
              <a:t>6.- Modelo de negocio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8"/>
              </a:rPr>
              <a:t>7.- Metodología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9"/>
              </a:rPr>
              <a:t>8.- Roles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10"/>
              </a:rPr>
              <a:t>9.- Mockup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action="ppaction://hlinksldjump" r:id="rId11"/>
              </a:rPr>
              <a:t>10.- Reflexión Grupal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hlinkClick r:id="rId12"/>
              </a:rPr>
              <a:t>11.- Agradecimientos</a:t>
            </a:r>
            <a:endParaRPr sz="1600"/>
          </a:p>
        </p:txBody>
      </p:sp>
      <p:sp>
        <p:nvSpPr>
          <p:cNvPr id="103" name="Google Shape;103;p17"/>
          <p:cNvSpPr txBox="1"/>
          <p:nvPr>
            <p:ph type="ctrTitle"/>
          </p:nvPr>
        </p:nvSpPr>
        <p:spPr>
          <a:xfrm>
            <a:off x="261125" y="1095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latin typeface="Arial"/>
                <a:ea typeface="Arial"/>
                <a:cs typeface="Arial"/>
                <a:sym typeface="Arial"/>
              </a:rPr>
              <a:t>índice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811291" y="3556766"/>
            <a:ext cx="5091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s" sz="1200">
                <a:solidFill>
                  <a:srgbClr val="000000"/>
                </a:solidFill>
              </a:rPr>
              <a:t>Detectamos que la plataforma actual del INE entrega datos ambientales pero con poca usabilidad y sin capacidad de predicción. Vimos en esa brecha una oportunidad para ofrecer una herramienta más moderna, interactiva y orientada a la ciudadanía. </a:t>
            </a:r>
            <a:r>
              <a:rPr lang="es" sz="1100">
                <a:solidFill>
                  <a:srgbClr val="000000"/>
                </a:solidFill>
              </a:rPr>
              <a:t>Con el </a:t>
            </a:r>
            <a:r>
              <a:rPr b="1" lang="es" sz="1100">
                <a:solidFill>
                  <a:srgbClr val="000000"/>
                </a:solidFill>
              </a:rPr>
              <a:t>Observatorio Ambiental Digital</a:t>
            </a:r>
            <a:r>
              <a:rPr lang="es" sz="1100">
                <a:solidFill>
                  <a:srgbClr val="000000"/>
                </a:solidFill>
              </a:rPr>
              <a:t>, además de la plataforma de visualización moderna, se propone el desarrollo de una </a:t>
            </a:r>
            <a:r>
              <a:rPr b="1" lang="es" sz="1100">
                <a:solidFill>
                  <a:srgbClr val="000000"/>
                </a:solidFill>
              </a:rPr>
              <a:t>API pública</a:t>
            </a:r>
            <a:r>
              <a:rPr lang="es" sz="1100">
                <a:solidFill>
                  <a:srgbClr val="000000"/>
                </a:solidFill>
              </a:rPr>
              <a:t> que entregue los datos en </a:t>
            </a:r>
            <a:r>
              <a:rPr b="1" lang="es" sz="1100">
                <a:solidFill>
                  <a:srgbClr val="000000"/>
                </a:solidFill>
              </a:rPr>
              <a:t>formato estructurado (JSON/REST)</a:t>
            </a:r>
            <a:r>
              <a:rPr lang="es" sz="1100">
                <a:solidFill>
                  <a:srgbClr val="000000"/>
                </a:solidFill>
              </a:rPr>
              <a:t>.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2143842" y="1321833"/>
            <a:ext cx="3945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75" lIns="41575" spcFirstLastPara="1" rIns="41575" wrap="square" tIns="41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630084" y="3974886"/>
            <a:ext cx="27510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/>
              <a:t>Contexto</a:t>
            </a:r>
            <a:endParaRPr sz="3600"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499006" y="1258641"/>
            <a:ext cx="1975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4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Primario</a:t>
            </a:r>
            <a:r>
              <a:rPr lang="es" sz="4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🏢 INE Chile modernización de su sistema actual.</a:t>
            </a:r>
            <a:br>
              <a:rPr lang="es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99000" y="2187175"/>
            <a:ext cx="299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Secundarios</a:t>
            </a:r>
            <a:r>
              <a:rPr lang="es" sz="1200"/>
              <a:t>: </a:t>
            </a:r>
            <a:r>
              <a:rPr lang="es" sz="1100"/>
              <a:t>🎓 </a:t>
            </a:r>
            <a:r>
              <a:rPr lang="es" sz="1200"/>
              <a:t>Estudiantes e investigadores, municipalidades y gobiernos locales, ONGs ambientales, empresas sostenibles y medios especializados.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>
            <p:ph type="ctrTitle"/>
          </p:nvPr>
        </p:nvSpPr>
        <p:spPr>
          <a:xfrm>
            <a:off x="261125" y="231500"/>
            <a:ext cx="85206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latin typeface="Arial"/>
                <a:ea typeface="Arial"/>
                <a:cs typeface="Arial"/>
                <a:sym typeface="Arial"/>
              </a:rPr>
              <a:t>Cliente Objetivo</a:t>
            </a:r>
            <a:endParaRPr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525" y="1258638"/>
            <a:ext cx="1434825" cy="7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474525" y="1082625"/>
            <a:ext cx="36087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Para el INE</a:t>
            </a:r>
            <a:r>
              <a:rPr lang="es" sz="1200"/>
              <a:t>: Modernización tecnológica con visualizaciones avanzadas y </a:t>
            </a:r>
            <a:r>
              <a:rPr lang="es" sz="1200"/>
              <a:t>Api Rest.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Para usuarios finales</a:t>
            </a:r>
            <a:r>
              <a:rPr lang="es" sz="1200"/>
              <a:t>: </a:t>
            </a:r>
            <a:r>
              <a:rPr lang="es" sz="1500"/>
              <a:t>💡</a:t>
            </a:r>
            <a:r>
              <a:rPr lang="es" sz="1200"/>
              <a:t>Acceso intuitivo a datos históricos y Estructurados, con comparativas regionales y reportes personalizados.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Diferenciación clave</a:t>
            </a:r>
            <a:r>
              <a:rPr lang="es" sz="1200"/>
              <a:t>: Fácil manejo de información y experiencia de usuario más moderna que la actual.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350225" y="148000"/>
            <a:ext cx="85206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Propuesta de Valor</a:t>
            </a:r>
            <a:endParaRPr u="sng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50" y="2367125"/>
            <a:ext cx="4755976" cy="23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ctrTitle"/>
          </p:nvPr>
        </p:nvSpPr>
        <p:spPr>
          <a:xfrm>
            <a:off x="311700" y="77400"/>
            <a:ext cx="45357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Modelo De Negocio</a:t>
            </a:r>
            <a:endParaRPr u="sng"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523575" y="1750081"/>
            <a:ext cx="4242600" cy="21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34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Arial"/>
              <a:buAutoNum type="arabicPeriod"/>
            </a:pPr>
            <a:r>
              <a:rPr lang="es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básico (ej. hasta X llamadas/mes).</a:t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34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Arial"/>
              <a:buAutoNum type="arabicPeriod"/>
            </a:pPr>
            <a:r>
              <a:rPr lang="es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profesional (más llamadas, soporte prioritario).</a:t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34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"/>
              <a:buFont typeface="Arial"/>
              <a:buAutoNum type="arabicPeriod"/>
            </a:pPr>
            <a:r>
              <a:rPr lang="es" sz="12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enterprise (uso ilimitado, SLA garantizado, personalización).</a:t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91050" y="1043850"/>
            <a:ext cx="2729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A1A1A"/>
                </a:solidFill>
              </a:rPr>
              <a:t>Suscripción Mensual o Anual:</a:t>
            </a:r>
            <a:endParaRPr b="1">
              <a:solidFill>
                <a:srgbClr val="1A1A1A"/>
              </a:solidFill>
            </a:endParaRPr>
          </a:p>
        </p:txBody>
      </p:sp>
      <p:pic>
        <p:nvPicPr>
          <p:cNvPr descr="Close-Up Of Paper Currency (proporcionado por Getty Images)"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500" y="1647325"/>
            <a:ext cx="2640225" cy="17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4430050" y="504750"/>
            <a:ext cx="43794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Se trabajará bajo el marco de trabajo </a:t>
            </a:r>
            <a:r>
              <a:rPr b="1" lang="es" sz="1200"/>
              <a:t>Kanban</a:t>
            </a:r>
            <a:r>
              <a:rPr lang="es" sz="1200"/>
              <a:t> destacando lo siguiente: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" sz="1200"/>
              <a:t>Tablero Kanban</a:t>
            </a:r>
            <a:r>
              <a:rPr lang="es" sz="1200"/>
              <a:t>: Visualización del trabajo en columnas (</a:t>
            </a:r>
            <a:r>
              <a:rPr i="1" lang="es" sz="1200"/>
              <a:t>Por hacer – En progreso – En revisión – Terminado</a:t>
            </a:r>
            <a:r>
              <a:rPr lang="es" sz="1200"/>
              <a:t>).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s" sz="1200"/>
              <a:t>Flujo continuo</a:t>
            </a:r>
            <a:r>
              <a:rPr lang="es" sz="1200"/>
              <a:t>: No se trabaja por iteraciones cerradas, las tareas se van liberando en cuánto están listas.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s" sz="1200"/>
              <a:t>Límites WIP (Work In Progress)</a:t>
            </a:r>
            <a:r>
              <a:rPr lang="es" sz="1200"/>
              <a:t>: Controlar cuántas tareas pueden estar en curso para evitar sobrecarga.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s" sz="1200"/>
              <a:t>Priorización dinámica</a:t>
            </a:r>
            <a:r>
              <a:rPr lang="es" sz="1200"/>
              <a:t>: El trabajo más importante entra primero al tablero, y se puede ajustar en cualquier momento.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s" sz="1200"/>
              <a:t>Mejora continua (Kaizen)</a:t>
            </a:r>
            <a:r>
              <a:rPr lang="es" sz="1200"/>
              <a:t>: Revisiones periódicas para optimizar el flujo.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652025" y="411050"/>
            <a:ext cx="23526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Metodología</a:t>
            </a:r>
            <a:endParaRPr u="sng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5" y="1565925"/>
            <a:ext cx="4147325" cy="24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4044800" y="967050"/>
            <a:ext cx="4899300" cy="3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Gestor de Prestación de Servicio (SDM)</a:t>
            </a:r>
            <a:r>
              <a:rPr lang="es" sz="1200"/>
              <a:t>: Tomás Saavedra → Facilita la metodología y elimina impedimentos.</a:t>
            </a:r>
            <a:br>
              <a:rPr lang="es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Gestor de Solicitudes de Servicio (SRM)</a:t>
            </a:r>
            <a:r>
              <a:rPr lang="es" sz="1200"/>
              <a:t>: Camilo Romero → enfocado en comprender las necesidades del cliente y priorizar el trabajo</a:t>
            </a:r>
            <a:br>
              <a:rPr lang="es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Equipo: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Javier Fuenzalida → Desarrollo técnico.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Tomás Saavedra → Desarrollo técnico además SDM</a:t>
            </a:r>
            <a:br>
              <a:rPr lang="es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Camilo Romero → Aporte técnico además SRM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(Los roles Pueden ir rotando según la necesidad del proyecto)</a:t>
            </a:r>
            <a:endParaRPr sz="1200"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268500" y="520200"/>
            <a:ext cx="11709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Roles</a:t>
            </a:r>
            <a:endParaRPr u="sng"/>
          </a:p>
        </p:txBody>
      </p:sp>
      <p:pic>
        <p:nvPicPr>
          <p:cNvPr descr="Human Resource Icon (proporcionado por Getty Images)"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75" y="1511225"/>
            <a:ext cx="2287002" cy="230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/>
              <a:t>Mockup</a:t>
            </a:r>
            <a:endParaRPr u="sng"/>
          </a:p>
        </p:txBody>
      </p:sp>
      <p:pic>
        <p:nvPicPr>
          <p:cNvPr id="153" name="Google Shape;153;p24" title="ChatGPT Image 2 sept 2025, 12_07_01 a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" y="1354100"/>
            <a:ext cx="5144575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title="ChatGPT Image 2 sept 2025, 12_17_47 a.m.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975" y="1874200"/>
            <a:ext cx="363855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